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48" r:id="rId2"/>
    <p:sldId id="355" r:id="rId3"/>
    <p:sldId id="363" r:id="rId4"/>
    <p:sldId id="364" r:id="rId5"/>
    <p:sldId id="372" r:id="rId6"/>
    <p:sldId id="373" r:id="rId7"/>
    <p:sldId id="377" r:id="rId8"/>
    <p:sldId id="376" r:id="rId9"/>
    <p:sldId id="347" r:id="rId10"/>
  </p:sldIdLst>
  <p:sldSz cx="12192000" cy="6858000"/>
  <p:notesSz cx="6858000" cy="9144000"/>
  <p:embeddedFontLst>
    <p:embeddedFont>
      <p:font typeface="方正粗宋简体" pitchFamily="65" charset="-12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黑体" pitchFamily="49" charset="-122"/>
      <p:regular r:id="rId16"/>
    </p:embeddedFont>
    <p:embeddedFont>
      <p:font typeface="微软雅黑" pitchFamily="34" charset="-122"/>
      <p:regular r:id="rId17"/>
      <p:bold r:id="rId18"/>
    </p:embeddedFont>
    <p:embeddedFont>
      <p:font typeface="Segoe UI Semibold" pitchFamily="34" charset="0"/>
      <p:bold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1B"/>
    <a:srgbClr val="FDEADA"/>
    <a:srgbClr val="3668C4"/>
    <a:srgbClr val="FF3300"/>
    <a:srgbClr val="FFFF00"/>
    <a:srgbClr val="006C00"/>
    <a:srgbClr val="FE8637"/>
    <a:srgbClr val="FFFFFF"/>
    <a:srgbClr val="9900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4" autoAdjust="0"/>
    <p:restoredTop sz="94660"/>
  </p:normalViewPr>
  <p:slideViewPr>
    <p:cSldViewPr snapToGrid="0">
      <p:cViewPr>
        <p:scale>
          <a:sx n="50" d="100"/>
          <a:sy n="50" d="100"/>
        </p:scale>
        <p:origin x="-990" y="-534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E986-E1A4-413F-8ECB-F55E05B059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5ABA4-1D5C-419F-9B90-20363C534B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1131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B66B-F7CC-4514-BBA5-89335E630BD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4B69E-156F-4B67-85E9-FCE24B0E0A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370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1087-8593-48D6-B5EE-8BDBFAE621F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37E1A-3DEA-4664-9506-308BC3D9BA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8216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6D0A-1AFD-49C2-B0C9-A49186A0D6D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07869-DDF9-4429-AB46-57661649AB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404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07D0-67B1-4284-8989-5F689F93891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A6476-CCD9-4B80-949E-9B6679EA352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93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8CF-523C-47D1-B242-ED4D10BD3FC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E7F56-EA10-4A0F-A0FD-253E2FD6ED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551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47B9-B2B7-4177-AFCA-60F74A6F075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2E5A-A4BB-453B-B6E3-5E03DB0B2D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003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D72-2E66-44BF-86D7-CC65019FA28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8F50-3E22-4605-9215-12B85ECF954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0774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8F9A-2ABC-49E0-8037-B2CE1A30BBC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9F7FB-3529-43AF-BEFD-F8473899D1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4587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9507-B75C-40BC-A903-4A2893BDAF5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6A424-6E7F-48F4-90EA-1A497C419F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345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C62C-4692-4297-A6C3-ECCAF8A3F53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4F83D-53C3-4A5A-A75B-73AF25BCFA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881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693542-79C1-495B-A3A9-E12AE9D7117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C29056-73AF-4BD4-A1EA-3B8CF6F36DC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6502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12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60598" y="4076700"/>
            <a:ext cx="4130402" cy="261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14"/>
          <p:cNvSpPr txBox="1"/>
          <p:nvPr/>
        </p:nvSpPr>
        <p:spPr>
          <a:xfrm>
            <a:off x="171450" y="1541117"/>
            <a:ext cx="11791950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900"/>
              </a:lnSpc>
            </a:pPr>
            <a:r>
              <a:rPr lang="zh-CN" altLang="en-US" sz="6000" b="1" dirty="0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用创新点燃校园</a:t>
            </a:r>
            <a:r>
              <a:rPr lang="en-US" sz="6000" b="1" dirty="0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 </a:t>
            </a:r>
            <a:r>
              <a:rPr lang="zh-CN" altLang="en-US" sz="6000" b="1" dirty="0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让创造成就理想</a:t>
            </a:r>
            <a:endParaRPr lang="en-US" altLang="zh-CN" sz="6000" dirty="0" smtClean="0">
              <a:solidFill>
                <a:srgbClr val="FF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7" name="矩形 26" hidden="1"/>
          <p:cNvSpPr/>
          <p:nvPr/>
        </p:nvSpPr>
        <p:spPr>
          <a:xfrm>
            <a:off x="2731945" y="2717266"/>
            <a:ext cx="7121498" cy="950689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" y="99955"/>
            <a:ext cx="664749" cy="664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5638" y="133350"/>
            <a:ext cx="405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 上海市</a:t>
            </a:r>
            <a:r>
              <a:rPr lang="zh-CN" altLang="en-US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康</a:t>
            </a:r>
            <a:r>
              <a:rPr lang="zh-CN" altLang="en-US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城学校</a:t>
            </a:r>
            <a:endParaRPr lang="en-US" altLang="zh-CN" smtClean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r>
              <a:rPr lang="en-US" altLang="zh-CN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Kangcheng  School</a:t>
            </a:r>
            <a:endParaRPr lang="zh-CN" altLang="en-US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2" name="图片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73"/>
          <a:stretch/>
        </p:blipFill>
        <p:spPr>
          <a:xfrm>
            <a:off x="8062800" y="4077465"/>
            <a:ext cx="4129200" cy="26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397"/>
          <a:stretch/>
        </p:blipFill>
        <p:spPr>
          <a:xfrm>
            <a:off x="4091998" y="4076700"/>
            <a:ext cx="4129200" cy="26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矩形 20"/>
          <p:cNvSpPr/>
          <p:nvPr/>
        </p:nvSpPr>
        <p:spPr>
          <a:xfrm>
            <a:off x="0" y="3817350"/>
            <a:ext cx="12192000" cy="3048000"/>
          </a:xfrm>
          <a:prstGeom prst="rect">
            <a:avLst/>
          </a:prstGeom>
          <a:solidFill>
            <a:srgbClr val="FF501B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476500"/>
            <a:ext cx="12204000" cy="72000"/>
          </a:xfrm>
          <a:prstGeom prst="rect">
            <a:avLst/>
          </a:prstGeom>
          <a:solidFill>
            <a:srgbClr val="FF5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190750" y="2476500"/>
            <a:ext cx="7181850" cy="76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altLang="zh-CN" sz="3000" b="1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——</a:t>
            </a:r>
            <a:r>
              <a:rPr lang="zh-CN" altLang="en-US" sz="3000" b="1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上海市康城学校创造教育经验总结</a:t>
            </a:r>
            <a:endParaRPr lang="zh-CN" altLang="en-US" sz="3000" b="1" dirty="0" smtClean="0">
              <a:solidFill>
                <a:srgbClr val="FF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000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 flipV="1">
            <a:off x="-1714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2393235" y="144114"/>
            <a:ext cx="744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打造理想康城           师生健康成长</a:t>
            </a:r>
            <a:endParaRPr lang="zh-CN" altLang="zh-CN" sz="2800" dirty="0">
              <a:solidFill>
                <a:srgbClr val="FF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6" y="77067"/>
            <a:ext cx="615629" cy="61562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flipV="1">
            <a:off x="90868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 rot="392193">
            <a:off x="10996448" y="677177"/>
            <a:ext cx="1053796" cy="1186364"/>
            <a:chOff x="5511766" y="1988840"/>
            <a:chExt cx="1467604" cy="165222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766" y="1988840"/>
              <a:ext cx="1272778" cy="144071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7962" flipH="1">
              <a:off x="6055726" y="2595553"/>
              <a:ext cx="923644" cy="1045514"/>
            </a:xfrm>
            <a:prstGeom prst="rect">
              <a:avLst/>
            </a:prstGeom>
          </p:spPr>
        </p:pic>
      </p:grpSp>
      <p:sp>
        <p:nvSpPr>
          <p:cNvPr id="28" name="弧形 27"/>
          <p:cNvSpPr/>
          <p:nvPr/>
        </p:nvSpPr>
        <p:spPr>
          <a:xfrm rot="11521811" flipH="1">
            <a:off x="11632458" y="205855"/>
            <a:ext cx="229180" cy="664308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7780586">
            <a:off x="11725895" y="-252641"/>
            <a:ext cx="412546" cy="1195819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1031326" y="963306"/>
            <a:ext cx="175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康城</a:t>
            </a:r>
            <a:endParaRPr lang="en-US" altLang="zh-CN" sz="2000" dirty="0" smtClean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r>
              <a:rPr lang="en-US" altLang="zh-CN" sz="200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</a:t>
            </a:r>
            <a:r>
              <a:rPr lang="en-US" altLang="zh-CN" sz="200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   </a:t>
            </a:r>
            <a:r>
              <a:rPr lang="zh-CN" altLang="en-US" sz="200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简介</a:t>
            </a:r>
            <a:endParaRPr lang="zh-CN" altLang="en-US" sz="20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157655" y="6310684"/>
            <a:ext cx="12398117" cy="545747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9" y="6165017"/>
            <a:ext cx="1364549" cy="9646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06045" y="6431561"/>
            <a:ext cx="405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上海市康城学校</a:t>
            </a:r>
            <a:endParaRPr lang="zh-CN" altLang="en-US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6011886" y="1892956"/>
            <a:ext cx="651216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◆</a:t>
            </a:r>
            <a:r>
              <a:rPr lang="zh-CN" altLang="zh-CN" sz="3200" smtClean="0">
                <a:latin typeface="黑体" panose="02010609060101010101" pitchFamily="49" charset="-122"/>
                <a:ea typeface="黑体" panose="02010609060101010101" pitchFamily="49" charset="-122"/>
              </a:rPr>
              <a:t>九年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一贯制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城郊</a:t>
            </a: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</a:rPr>
              <a:t>农村</a:t>
            </a:r>
            <a:r>
              <a:rPr lang="zh-CN" altLang="zh-CN" sz="3200" smtClean="0">
                <a:latin typeface="黑体" panose="02010609060101010101" pitchFamily="49" charset="-122"/>
                <a:ea typeface="黑体" panose="02010609060101010101" pitchFamily="49" charset="-122"/>
              </a:rPr>
              <a:t>学校</a:t>
            </a: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◆</a:t>
            </a:r>
            <a:r>
              <a:rPr lang="zh-CN" altLang="zh-CN" sz="3200" smtClean="0"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个校区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，占地</a:t>
            </a:r>
            <a:r>
              <a:rPr lang="en-US" altLang="zh-CN" sz="3200" smtClean="0">
                <a:latin typeface="黑体" panose="02010609060101010101" pitchFamily="49" charset="-122"/>
                <a:ea typeface="黑体" panose="02010609060101010101" pitchFamily="49" charset="-122"/>
              </a:rPr>
              <a:t>130</a:t>
            </a: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</a:rPr>
              <a:t>亩；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◆</a:t>
            </a:r>
            <a:r>
              <a:rPr lang="zh-CN" altLang="zh-CN" sz="3200" smtClean="0">
                <a:latin typeface="黑体" panose="02010609060101010101" pitchFamily="49" charset="-122"/>
                <a:ea typeface="黑体" panose="02010609060101010101" pitchFamily="49" charset="-122"/>
              </a:rPr>
              <a:t>教学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班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85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个，学生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2959</a:t>
            </a:r>
            <a:r>
              <a:rPr lang="zh-CN" altLang="zh-CN" sz="3200" smtClean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32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◆教职工</a:t>
            </a:r>
            <a:r>
              <a:rPr lang="en-US" altLang="zh-CN" sz="3200" smtClean="0">
                <a:latin typeface="黑体" panose="02010609060101010101" pitchFamily="49" charset="-122"/>
                <a:ea typeface="黑体" panose="02010609060101010101" pitchFamily="49" charset="-122"/>
              </a:rPr>
              <a:t>227</a:t>
            </a: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</a:rPr>
              <a:t>人。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5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011" y="1873906"/>
            <a:ext cx="4812778" cy="323445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059011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 flipV="1">
            <a:off x="-1714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2393235" y="144114"/>
            <a:ext cx="744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打造理想康城           师生健康成长</a:t>
            </a:r>
            <a:endParaRPr lang="zh-CN" altLang="zh-CN" sz="2800" dirty="0">
              <a:solidFill>
                <a:srgbClr val="FF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6" y="77067"/>
            <a:ext cx="615629" cy="61562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flipV="1">
            <a:off x="90868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 rot="392193">
            <a:off x="10996448" y="677177"/>
            <a:ext cx="1053796" cy="1186364"/>
            <a:chOff x="5511766" y="1988840"/>
            <a:chExt cx="1467604" cy="165222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766" y="1988840"/>
              <a:ext cx="1272778" cy="144071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7962" flipH="1">
              <a:off x="6055726" y="2595553"/>
              <a:ext cx="923644" cy="1045514"/>
            </a:xfrm>
            <a:prstGeom prst="rect">
              <a:avLst/>
            </a:prstGeom>
          </p:spPr>
        </p:pic>
      </p:grpSp>
      <p:sp>
        <p:nvSpPr>
          <p:cNvPr id="28" name="弧形 27"/>
          <p:cNvSpPr/>
          <p:nvPr/>
        </p:nvSpPr>
        <p:spPr>
          <a:xfrm rot="11521811" flipH="1">
            <a:off x="11632458" y="205855"/>
            <a:ext cx="229180" cy="664308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7780586">
            <a:off x="11725895" y="-252641"/>
            <a:ext cx="412546" cy="1195819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1031326" y="963306"/>
            <a:ext cx="175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康城</a:t>
            </a:r>
            <a:endParaRPr lang="en-US" altLang="zh-CN" sz="2000" dirty="0" smtClean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r>
              <a:rPr lang="en-US" altLang="zh-CN" sz="200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</a:t>
            </a:r>
            <a:r>
              <a:rPr lang="en-US" altLang="zh-CN" sz="200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   </a:t>
            </a:r>
            <a:r>
              <a:rPr lang="zh-CN" altLang="en-US" sz="200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发展</a:t>
            </a:r>
            <a:endParaRPr lang="zh-CN" altLang="en-US" sz="20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157655" y="6310684"/>
            <a:ext cx="12398117" cy="545747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9" y="6165017"/>
            <a:ext cx="1364549" cy="9646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06045" y="6431561"/>
            <a:ext cx="405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上海市康城学校</a:t>
            </a:r>
            <a:endParaRPr lang="zh-CN" altLang="en-US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5629275" y="1790426"/>
            <a:ext cx="1210711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    三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个三年规划，三个配套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课题 </a:t>
            </a:r>
            <a:endParaRPr lang="en-US" altLang="zh-CN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   “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打造理想康城，师生健康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成长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smtClean="0"/>
              <a:t>  “</a:t>
            </a:r>
            <a:r>
              <a:rPr lang="zh-CN" altLang="en-US" sz="2800" dirty="0" smtClean="0"/>
              <a:t>稳定规范，改革发展”</a:t>
            </a:r>
            <a:r>
              <a:rPr lang="zh-CN" altLang="en-US" sz="2800" smtClean="0"/>
              <a:t>（</a:t>
            </a:r>
            <a:r>
              <a:rPr lang="en-US" altLang="zh-CN" sz="2800" smtClean="0"/>
              <a:t>2008-2011</a:t>
            </a:r>
            <a:r>
              <a:rPr lang="zh-CN" altLang="en-US" sz="2800" smtClean="0"/>
              <a:t>）</a:t>
            </a:r>
            <a:endParaRPr lang="en-US" altLang="zh-CN" sz="2800" smtClean="0"/>
          </a:p>
          <a:p>
            <a:pPr>
              <a:lnSpc>
                <a:spcPct val="150000"/>
              </a:lnSpc>
            </a:pPr>
            <a:r>
              <a:rPr lang="zh-CN" altLang="en-US" sz="2800" smtClean="0"/>
              <a:t>  “</a:t>
            </a:r>
            <a:r>
              <a:rPr lang="zh-CN" altLang="en-US" sz="2800" smtClean="0"/>
              <a:t>夯实基础，有所突破”（</a:t>
            </a:r>
            <a:r>
              <a:rPr lang="en-US" altLang="zh-CN" sz="2800" smtClean="0"/>
              <a:t>2011-2014</a:t>
            </a:r>
            <a:r>
              <a:rPr lang="zh-CN" altLang="en-US" sz="2800" smtClean="0"/>
              <a:t>）</a:t>
            </a:r>
            <a:endParaRPr lang="en-US" altLang="zh-CN" sz="2800" smtClean="0"/>
          </a:p>
          <a:p>
            <a:pPr>
              <a:lnSpc>
                <a:spcPct val="150000"/>
              </a:lnSpc>
            </a:pPr>
            <a:r>
              <a:rPr lang="zh-CN" altLang="en-US" sz="2800" smtClean="0"/>
              <a:t>  “</a:t>
            </a:r>
            <a:r>
              <a:rPr lang="zh-CN" altLang="en-US" sz="2800" smtClean="0"/>
              <a:t>争创特色，和谐发展”（</a:t>
            </a:r>
            <a:r>
              <a:rPr lang="en-US" altLang="zh-CN" sz="2800" smtClean="0"/>
              <a:t>2014-2017</a:t>
            </a:r>
            <a:r>
              <a:rPr lang="zh-CN" altLang="en-US" sz="2800" smtClean="0"/>
              <a:t>）</a:t>
            </a:r>
          </a:p>
          <a:p>
            <a:pPr>
              <a:lnSpc>
                <a:spcPct val="150000"/>
              </a:lnSpc>
            </a:pPr>
            <a:endParaRPr lang="zh-CN" altLang="en-US" sz="2800" smtClean="0"/>
          </a:p>
          <a:p>
            <a:pPr>
              <a:lnSpc>
                <a:spcPct val="150000"/>
              </a:lnSpc>
            </a:pP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62" y="1638553"/>
            <a:ext cx="5239542" cy="363356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373212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 flipV="1">
            <a:off x="-1714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2393235" y="144114"/>
            <a:ext cx="744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打造理想康城           师生健康成长</a:t>
            </a:r>
            <a:endParaRPr lang="zh-CN" altLang="zh-CN" sz="2800" dirty="0">
              <a:solidFill>
                <a:srgbClr val="FF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6" y="77067"/>
            <a:ext cx="615629" cy="61562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flipV="1">
            <a:off x="90868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 rot="392193">
            <a:off x="10996448" y="677177"/>
            <a:ext cx="1053796" cy="1186364"/>
            <a:chOff x="5511766" y="1988840"/>
            <a:chExt cx="1467604" cy="165222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766" y="1988840"/>
              <a:ext cx="1272778" cy="144071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7962" flipH="1">
              <a:off x="6055726" y="2595553"/>
              <a:ext cx="923644" cy="1045514"/>
            </a:xfrm>
            <a:prstGeom prst="rect">
              <a:avLst/>
            </a:prstGeom>
          </p:spPr>
        </p:pic>
      </p:grpSp>
      <p:sp>
        <p:nvSpPr>
          <p:cNvPr id="28" name="弧形 27"/>
          <p:cNvSpPr/>
          <p:nvPr/>
        </p:nvSpPr>
        <p:spPr>
          <a:xfrm rot="11521811" flipH="1">
            <a:off x="11632458" y="205855"/>
            <a:ext cx="229180" cy="664308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7780586">
            <a:off x="11725895" y="-252641"/>
            <a:ext cx="412546" cy="1195819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1031326" y="963306"/>
            <a:ext cx="175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康城</a:t>
            </a:r>
            <a:endParaRPr lang="en-US" altLang="zh-CN" sz="2000" dirty="0" smtClean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r>
              <a:rPr lang="en-US" altLang="zh-CN" sz="200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</a:t>
            </a:r>
            <a:r>
              <a:rPr lang="en-US" altLang="zh-CN" sz="200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   </a:t>
            </a:r>
            <a:r>
              <a:rPr lang="zh-CN" altLang="en-US" sz="200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理念</a:t>
            </a:r>
            <a:endParaRPr lang="zh-CN" altLang="en-US" sz="20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157655" y="6310684"/>
            <a:ext cx="12398117" cy="545747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9" y="6165017"/>
            <a:ext cx="1364549" cy="9646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06045" y="6431561"/>
            <a:ext cx="405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上海市康城学校</a:t>
            </a:r>
            <a:endParaRPr lang="zh-CN" altLang="en-US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6743501" y="1564174"/>
            <a:ext cx="6301962" cy="3615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◆  明确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方向 站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高引领</a:t>
            </a:r>
          </a:p>
          <a:p>
            <a:pPr>
              <a:lnSpc>
                <a:spcPts val="4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◆  队伍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建设 抓住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脉门</a:t>
            </a:r>
          </a:p>
          <a:p>
            <a:pPr>
              <a:lnSpc>
                <a:spcPts val="4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◆  对应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目标 开发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课程</a:t>
            </a:r>
          </a:p>
          <a:p>
            <a:pPr>
              <a:lnSpc>
                <a:spcPts val="4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◆  关注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教学 更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重育人</a:t>
            </a:r>
          </a:p>
          <a:p>
            <a:pPr>
              <a:lnSpc>
                <a:spcPts val="4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◆  宏观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设计 微观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落实</a:t>
            </a:r>
          </a:p>
          <a:p>
            <a:pPr>
              <a:lnSpc>
                <a:spcPts val="4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◆  家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校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同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力 齐心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共育</a:t>
            </a:r>
          </a:p>
          <a:p>
            <a:pPr>
              <a:lnSpc>
                <a:spcPts val="4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◆  评价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发力 实现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目标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345" y="1766442"/>
            <a:ext cx="4773497" cy="326387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928017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 flipV="1">
            <a:off x="-1714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2393235" y="144114"/>
            <a:ext cx="744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打造理想康城           师生健康成长</a:t>
            </a:r>
            <a:endParaRPr lang="zh-CN" altLang="zh-CN" sz="2800" dirty="0">
              <a:solidFill>
                <a:srgbClr val="FF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6" y="77067"/>
            <a:ext cx="615629" cy="61562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flipV="1">
            <a:off x="90868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8" name="弧形 27"/>
          <p:cNvSpPr/>
          <p:nvPr/>
        </p:nvSpPr>
        <p:spPr>
          <a:xfrm rot="11521811" flipH="1">
            <a:off x="11632458" y="205855"/>
            <a:ext cx="229180" cy="664308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7780586">
            <a:off x="11725895" y="-252641"/>
            <a:ext cx="412546" cy="1195819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157655" y="6310684"/>
            <a:ext cx="12398117" cy="545747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9" y="6165017"/>
            <a:ext cx="1364549" cy="9646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06045" y="6431561"/>
            <a:ext cx="405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上海市康城学校</a:t>
            </a:r>
            <a:endParaRPr lang="zh-CN" altLang="en-US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61156" y="1021847"/>
            <a:ext cx="11085530" cy="4959854"/>
            <a:chOff x="692752" y="1676808"/>
            <a:chExt cx="7976677" cy="3637485"/>
          </a:xfrm>
        </p:grpSpPr>
        <p:sp>
          <p:nvSpPr>
            <p:cNvPr id="47" name="矩形 46"/>
            <p:cNvSpPr/>
            <p:nvPr/>
          </p:nvSpPr>
          <p:spPr>
            <a:xfrm>
              <a:off x="1135485" y="1676808"/>
              <a:ext cx="7351903" cy="3637485"/>
            </a:xfrm>
            <a:prstGeom prst="rect">
              <a:avLst/>
            </a:prstGeom>
            <a:solidFill>
              <a:srgbClr val="FF3300">
                <a:alpha val="30000"/>
              </a:srgbClr>
            </a:solidFill>
            <a:ln w="31750">
              <a:solidFill>
                <a:schemeClr val="accent1">
                  <a:shade val="50000"/>
                </a:schemeClr>
              </a:solidFill>
            </a:ln>
            <a:effectLst>
              <a:softEdge rad="12700"/>
            </a:effectLst>
            <a:scene3d>
              <a:camera prst="obliqueBottom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92752" y="1676808"/>
              <a:ext cx="442733" cy="3637484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>
              <a:softEdge rad="12700"/>
            </a:effectLst>
            <a:scene3d>
              <a:camera prst="obliqueBottom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科技</a:t>
              </a:r>
              <a:r>
                <a:rPr lang="zh-CN" altLang="en-US" sz="2800" b="1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</a:t>
              </a:r>
              <a:endParaRPr lang="en-US" altLang="zh-CN" sz="28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28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核心创造</a:t>
              </a:r>
              <a:endParaRPr lang="en-US" altLang="zh-CN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5"/>
            <p:cNvSpPr txBox="1"/>
            <p:nvPr/>
          </p:nvSpPr>
          <p:spPr>
            <a:xfrm>
              <a:off x="1221589" y="1839807"/>
              <a:ext cx="7447840" cy="326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32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构建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了</a:t>
              </a:r>
              <a:r>
                <a:rPr lang="en-US" altLang="zh-CN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～</a:t>
              </a:r>
              <a:r>
                <a:rPr lang="en-US" altLang="zh-CN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年级创新教育课程体系；</a:t>
              </a:r>
            </a:p>
            <a:p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构建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了以创新实验室为核心，融合模型科技、机器人、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头脑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奥林匹克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、小发明、各学科小课题、探究性学习的学校科技教育体系；</a:t>
              </a:r>
            </a:p>
            <a:p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构建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了科技创新教育的校园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文化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氛围；</a:t>
              </a:r>
              <a:endParaRPr lang="zh-CN" altLang="en-US" sz="270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着力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发展师生四个方面的能力和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素养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sz="270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▲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激发学生的创新意识 ▲加强学生的创新思维 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 </a:t>
              </a:r>
              <a:endParaRPr lang="en-US" altLang="zh-CN" sz="270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r>
                <a:rPr lang="zh-CN" altLang="en-US" sz="2700" smtClean="0">
                  <a:latin typeface="黑体" panose="02010609060101010101" pitchFamily="49" charset="-122"/>
                  <a:ea typeface="黑体" panose="02010609060101010101" pitchFamily="49" charset="-122"/>
                </a:rPr>
                <a:t>提高学生的创新技能 ▲提升教师的创新素养</a:t>
              </a:r>
              <a:endParaRPr lang="zh-CN" altLang="en-US" sz="27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392193">
            <a:off x="10996448" y="677177"/>
            <a:ext cx="1053796" cy="1186364"/>
            <a:chOff x="5511766" y="1988840"/>
            <a:chExt cx="1467604" cy="165222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766" y="1988840"/>
              <a:ext cx="1272778" cy="144071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7962" flipH="1">
              <a:off x="6055726" y="2595553"/>
              <a:ext cx="923644" cy="1045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69565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 flipV="1">
            <a:off x="-1714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2393235" y="144114"/>
            <a:ext cx="744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打造理想康城           师生健康成长</a:t>
            </a:r>
            <a:endParaRPr lang="zh-CN" altLang="zh-CN" sz="2800" dirty="0">
              <a:solidFill>
                <a:srgbClr val="FF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6" y="77067"/>
            <a:ext cx="615629" cy="61562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flipV="1">
            <a:off x="90868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8" name="弧形 27"/>
          <p:cNvSpPr/>
          <p:nvPr/>
        </p:nvSpPr>
        <p:spPr>
          <a:xfrm rot="11521811" flipH="1">
            <a:off x="11632458" y="205855"/>
            <a:ext cx="229180" cy="664308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7780586">
            <a:off x="11725895" y="-252641"/>
            <a:ext cx="412546" cy="1195819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157655" y="6310684"/>
            <a:ext cx="12398117" cy="545747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9" y="6165017"/>
            <a:ext cx="1364549" cy="9646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06045" y="6431561"/>
            <a:ext cx="405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上海市康城学校</a:t>
            </a:r>
            <a:endParaRPr lang="zh-CN" altLang="en-US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61156" y="1021847"/>
            <a:ext cx="10971240" cy="4959854"/>
            <a:chOff x="692752" y="1676808"/>
            <a:chExt cx="7894439" cy="3637485"/>
          </a:xfrm>
        </p:grpSpPr>
        <p:sp>
          <p:nvSpPr>
            <p:cNvPr id="47" name="矩形 46"/>
            <p:cNvSpPr/>
            <p:nvPr/>
          </p:nvSpPr>
          <p:spPr>
            <a:xfrm>
              <a:off x="1135485" y="1676808"/>
              <a:ext cx="7351903" cy="3637485"/>
            </a:xfrm>
            <a:prstGeom prst="rect">
              <a:avLst/>
            </a:prstGeom>
            <a:solidFill>
              <a:srgbClr val="FF3300">
                <a:alpha val="30000"/>
              </a:srgbClr>
            </a:solidFill>
            <a:ln w="31750">
              <a:solidFill>
                <a:schemeClr val="accent1">
                  <a:shade val="50000"/>
                </a:schemeClr>
              </a:solidFill>
            </a:ln>
            <a:effectLst>
              <a:softEdge rad="12700"/>
            </a:effectLst>
            <a:scene3d>
              <a:camera prst="obliqueBottom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92752" y="1676808"/>
              <a:ext cx="442733" cy="3637484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>
              <a:softEdge rad="12700"/>
            </a:effectLst>
            <a:scene3d>
              <a:camera prst="obliqueBottom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我们的成效</a:t>
              </a:r>
              <a:endParaRPr lang="en-US" altLang="zh-CN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5"/>
            <p:cNvSpPr txBox="1"/>
            <p:nvPr/>
          </p:nvSpPr>
          <p:spPr>
            <a:xfrm>
              <a:off x="1139351" y="1811865"/>
              <a:ext cx="7447840" cy="338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32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学校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目前是上海市科技特色学校，浦东新区“十佳”科技特色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学校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。创办浦东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新区学生模型科技大赛，学生每年参加国内水平最高的中国青少年汽车模型科技创意大赛，连续几年都获得优异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成绩。</a:t>
              </a:r>
              <a:endParaRPr lang="en-US" altLang="zh-CN" sz="280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en-US" altLang="zh-CN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2017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年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，我校肖仁强等两位同学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获得上海市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第十三届头脑奥林匹克万人大挑战赛“挑战王”称号，代表中国参加在韩国举行的亚洲十项创意大赛，获得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二等奖和三等奖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各一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项。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392193">
            <a:off x="10996448" y="677177"/>
            <a:ext cx="1053796" cy="1186364"/>
            <a:chOff x="5511766" y="1988840"/>
            <a:chExt cx="1467604" cy="165222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766" y="1988840"/>
              <a:ext cx="1272778" cy="144071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7962" flipH="1">
              <a:off x="6055726" y="2595553"/>
              <a:ext cx="923644" cy="1045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586872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 flipV="1">
            <a:off x="-1714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2393235" y="144114"/>
            <a:ext cx="744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打造理想康城           师生健康成长</a:t>
            </a:r>
            <a:endParaRPr lang="zh-CN" altLang="zh-CN" sz="2800" dirty="0">
              <a:solidFill>
                <a:srgbClr val="FF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6" y="77067"/>
            <a:ext cx="615629" cy="61562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flipV="1">
            <a:off x="90868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8" name="弧形 27"/>
          <p:cNvSpPr/>
          <p:nvPr/>
        </p:nvSpPr>
        <p:spPr>
          <a:xfrm rot="11521811" flipH="1">
            <a:off x="11632458" y="205855"/>
            <a:ext cx="229180" cy="664308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7780586">
            <a:off x="11725895" y="-252641"/>
            <a:ext cx="412546" cy="1195819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157655" y="6310684"/>
            <a:ext cx="12398117" cy="545747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9" y="6165017"/>
            <a:ext cx="1364549" cy="9646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06045" y="6431561"/>
            <a:ext cx="405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上海市康城学校</a:t>
            </a:r>
            <a:endParaRPr lang="zh-CN" altLang="en-US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392193">
            <a:off x="10882174" y="569962"/>
            <a:ext cx="1251306" cy="1408721"/>
            <a:chOff x="5511766" y="1988840"/>
            <a:chExt cx="1467604" cy="165222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766" y="1988840"/>
              <a:ext cx="1272778" cy="144071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7962" flipH="1">
              <a:off x="6055726" y="2595553"/>
              <a:ext cx="923644" cy="10455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1069426" y="925206"/>
            <a:ext cx="175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学校</a:t>
            </a:r>
            <a:endParaRPr lang="en-US" altLang="zh-CN" sz="2000" smtClean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r>
              <a:rPr lang="zh-CN" altLang="en-US" sz="200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模型节</a:t>
            </a:r>
            <a:endParaRPr lang="zh-CN" altLang="en-US" sz="20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30" y="868056"/>
            <a:ext cx="4242880" cy="238662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30" y="3664947"/>
            <a:ext cx="4242880" cy="238662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88" y="3664947"/>
            <a:ext cx="4243200" cy="23868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75" y="868056"/>
            <a:ext cx="4244400" cy="23868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04541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 flipV="1">
            <a:off x="-1714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2393235" y="144114"/>
            <a:ext cx="744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打造理想康城           师生健康成长</a:t>
            </a:r>
            <a:endParaRPr lang="zh-CN" altLang="zh-CN" sz="2800" dirty="0">
              <a:solidFill>
                <a:srgbClr val="FF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6" y="77067"/>
            <a:ext cx="615629" cy="61562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flipV="1">
            <a:off x="9086850" y="335203"/>
            <a:ext cx="3371850" cy="12199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EADA"/>
              </a:solidFill>
            </a:endParaRPr>
          </a:p>
        </p:txBody>
      </p:sp>
      <p:sp>
        <p:nvSpPr>
          <p:cNvPr id="28" name="弧形 27"/>
          <p:cNvSpPr/>
          <p:nvPr/>
        </p:nvSpPr>
        <p:spPr>
          <a:xfrm rot="11521811" flipH="1">
            <a:off x="11632458" y="205855"/>
            <a:ext cx="229180" cy="664308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7780586">
            <a:off x="11725895" y="-252641"/>
            <a:ext cx="412546" cy="1195819"/>
          </a:xfrm>
          <a:prstGeom prst="arc">
            <a:avLst>
              <a:gd name="adj1" fmla="val 17048475"/>
              <a:gd name="adj2" fmla="val 705291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157655" y="6310684"/>
            <a:ext cx="12398117" cy="545747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9" y="6165017"/>
            <a:ext cx="1364549" cy="9646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06045" y="6431561"/>
            <a:ext cx="405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上海市康城学校</a:t>
            </a:r>
            <a:endParaRPr lang="zh-CN" altLang="en-US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392193">
            <a:off x="10882174" y="569962"/>
            <a:ext cx="1251306" cy="1408721"/>
            <a:chOff x="5511766" y="1988840"/>
            <a:chExt cx="1467604" cy="165222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766" y="1988840"/>
              <a:ext cx="1272778" cy="144071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7962" flipH="1">
              <a:off x="6055726" y="2595553"/>
              <a:ext cx="923644" cy="10455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0917026" y="925206"/>
            <a:ext cx="1756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中国科技</a:t>
            </a:r>
            <a:endParaRPr lang="en-US" altLang="zh-CN" sz="2000" smtClean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r>
              <a:rPr lang="zh-CN" altLang="en-US" sz="200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创意大赛</a:t>
            </a:r>
            <a:endParaRPr lang="en-US" altLang="zh-CN" sz="2000" smtClean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endParaRPr lang="zh-CN" altLang="en-US" sz="20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9" y="805376"/>
            <a:ext cx="3340800" cy="25056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9" y="3602267"/>
            <a:ext cx="3340800" cy="25056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75" y="3602267"/>
            <a:ext cx="3340800" cy="25056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75" y="806226"/>
            <a:ext cx="3340800" cy="25056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37606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3786824"/>
            <a:ext cx="609600" cy="1992255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8287" y="4311017"/>
            <a:ext cx="4079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FF3300"/>
                </a:solidFill>
                <a:latin typeface="Segoe UI Semibold" panose="020B0702040204020203" pitchFamily="34" charset="0"/>
              </a:rPr>
              <a:t>Thanks</a:t>
            </a:r>
            <a:endParaRPr lang="zh-CN" altLang="en-US" sz="9600" dirty="0">
              <a:solidFill>
                <a:srgbClr val="FF3300"/>
              </a:solidFill>
              <a:latin typeface="Segoe UI Semibold" panose="020B0702040204020203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0404" y="4454755"/>
            <a:ext cx="371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4"/>
          <p:cNvSpPr txBox="1"/>
          <p:nvPr/>
        </p:nvSpPr>
        <p:spPr>
          <a:xfrm>
            <a:off x="-886020" y="3644268"/>
            <a:ext cx="7448504" cy="7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900"/>
              </a:lnSpc>
            </a:pPr>
            <a:r>
              <a:rPr lang="zh-CN" altLang="en-US" sz="2000" b="1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用创新点燃校园</a:t>
            </a:r>
            <a:r>
              <a:rPr lang="en-US" altLang="zh-CN" sz="2000" b="1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 </a:t>
            </a:r>
            <a:r>
              <a:rPr lang="zh-CN" altLang="en-US" sz="2000" b="1" smtClean="0">
                <a:solidFill>
                  <a:srgbClr val="FF5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让创造成就理想</a:t>
            </a:r>
            <a:endParaRPr lang="en-US" altLang="zh-CN" sz="2000" dirty="0" smtClean="0">
              <a:solidFill>
                <a:srgbClr val="FF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819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441</Words>
  <Application>Microsoft Office PowerPoint</Application>
  <PresentationFormat>自定义</PresentationFormat>
  <Paragraphs>67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方正粗宋简体</vt:lpstr>
      <vt:lpstr>Calibri</vt:lpstr>
      <vt:lpstr>黑体</vt:lpstr>
      <vt:lpstr>微软雅黑</vt:lpstr>
      <vt:lpstr>Segoe UI Semibold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微软用户</cp:lastModifiedBy>
  <cp:revision>284</cp:revision>
  <dcterms:created xsi:type="dcterms:W3CDTF">2015-11-12T04:40:41Z</dcterms:created>
  <dcterms:modified xsi:type="dcterms:W3CDTF">2018-01-09T02:29:15Z</dcterms:modified>
</cp:coreProperties>
</file>